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7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  <p:sldMasterId id="2147483660" r:id="rId3"/>
    <p:sldMasterId id="2147483662" r:id="rId4"/>
    <p:sldMasterId id="2147483667" r:id="rId5"/>
    <p:sldMasterId id="2147483669" r:id="rId6"/>
    <p:sldMasterId id="2147483675" r:id="rId7"/>
    <p:sldMasterId id="2147483683" r:id="rId8"/>
    <p:sldMasterId id="2147483687" r:id="rId9"/>
  </p:sldMasterIdLst>
  <p:notesMasterIdLst>
    <p:notesMasterId r:id="rId20"/>
  </p:notesMasterIdLst>
  <p:handoutMasterIdLst>
    <p:handoutMasterId r:id="rId21"/>
  </p:handoutMasterIdLst>
  <p:sldIdLst>
    <p:sldId id="256" r:id="rId10"/>
    <p:sldId id="291" r:id="rId11"/>
    <p:sldId id="279" r:id="rId12"/>
    <p:sldId id="290" r:id="rId13"/>
    <p:sldId id="285" r:id="rId14"/>
    <p:sldId id="289" r:id="rId15"/>
    <p:sldId id="288" r:id="rId16"/>
    <p:sldId id="287" r:id="rId17"/>
    <p:sldId id="286" r:id="rId18"/>
    <p:sldId id="284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5501" autoAdjust="0"/>
  </p:normalViewPr>
  <p:slideViewPr>
    <p:cSldViewPr>
      <p:cViewPr varScale="1">
        <p:scale>
          <a:sx n="101" d="100"/>
          <a:sy n="101" d="100"/>
        </p:scale>
        <p:origin x="1260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7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2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6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5.xml"/><Relationship Id="rId11" Type="http://schemas.openxmlformats.org/officeDocument/2006/relationships/slide" Target="slides/slide2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4.xml"/><Relationship Id="rId15" Type="http://schemas.openxmlformats.org/officeDocument/2006/relationships/slide" Target="slides/slide6.xml"/><Relationship Id="rId23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3.xml"/><Relationship Id="rId9" Type="http://schemas.openxmlformats.org/officeDocument/2006/relationships/slideMaster" Target="slideMasters/slideMaster8.xml"/><Relationship Id="rId14" Type="http://schemas.openxmlformats.org/officeDocument/2006/relationships/slide" Target="slides/slide5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89465-CE0D-4B39-B8B5-5B40FD41020B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E67820-9C07-4A23-A314-1D46E1045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959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06B7A-D931-4D98-BBAC-7D170C3BA55E}" type="datetimeFigureOut">
              <a:rPr lang="en-US" smtClean="0"/>
              <a:t>6/29/2016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E8580-4ED0-43D7-A417-589F97953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0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462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86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967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1 Whit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Main headline in sentence case here</a:t>
            </a:r>
            <a:endParaRPr lang="en-US" dirty="0"/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  <p:pic>
        <p:nvPicPr>
          <p:cNvPr id="2050" name="Picture 2" descr="\\DML-NAS\DML_Data\1 Live Jobs\Nokia\21353 - Nokia_BELL LABS_LOGOS Lock Up_March 2016\ENGLISH\PNG\RGB\NOKIA_BELLLABS_LOGO_RGB_HR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00" y="36000"/>
            <a:ext cx="2514600" cy="66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sz="800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sz="600" dirty="0" smtClean="0"/>
              <a:t>Eighth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8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Main headline in sentence case here</a:t>
            </a:r>
            <a:endParaRPr lang="en-US" dirty="0"/>
          </a:p>
        </p:txBody>
      </p:sp>
      <p:pic>
        <p:nvPicPr>
          <p:cNvPr id="1026" name="Picture 2" descr="\\DML-NAS\DML_Data\1 Live Jobs\Nokia\21353 - Nokia_BELL LABS_LOGOS Lock Up_March 2016\ENGLISH\PNG\WHITE\NOKIA_BELLLABS_LOGO_WHITE_HR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68" y="37227"/>
            <a:ext cx="2514600" cy="66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sz="800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sz="600" dirty="0" smtClean="0"/>
              <a:t>Eighth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619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3" descr="\\DML-NAS\DML_Data\1 Live Jobs\Nokia\21353 - Nokia_BELL LABS_LOGOS Lock Up_March 2016\ENGLISH\PNG\WHITE\NOKIA_BELLLABS_LOGO_WHITE_HR.pn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125" y="4654800"/>
            <a:ext cx="1569600" cy="41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836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8721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-1 Nokia White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7581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634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  <p:pic>
        <p:nvPicPr>
          <p:cNvPr id="6" name="Picture 2" descr="\\DML-NAS\DML_Data\1 Live Jobs\Nokia\21353 - Nokia_BELL LABS_LOGOS Lock Up_March 2016\ENGLISH\PNG\WHITE\NOKIA_BELLLABS_LOGO_WHITE_HR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600" y="4654800"/>
            <a:ext cx="1572603" cy="41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sz="800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sz="600" dirty="0" smtClean="0"/>
              <a:t>Eighth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8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46779" y="4767263"/>
            <a:ext cx="370101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Architecture WG Call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166345" y="4767263"/>
            <a:ext cx="154172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318438" y="4767263"/>
            <a:ext cx="15097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/>
              <a:t>2015-09-24</a:t>
            </a:r>
            <a:endParaRPr lang="fr-FR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318437" y="142181"/>
            <a:ext cx="6858000" cy="857250"/>
          </a:xfrm>
          <a:prstGeom prst="rect">
            <a:avLst/>
          </a:prstGeom>
        </p:spPr>
        <p:txBody>
          <a:bodyPr/>
          <a:lstStyle>
            <a:lvl1pPr>
              <a:defRPr sz="27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318437" y="1108445"/>
            <a:ext cx="7389628" cy="3516718"/>
          </a:xfrm>
          <a:prstGeom prst="rect">
            <a:avLst/>
          </a:prstGeom>
        </p:spPr>
        <p:txBody>
          <a:bodyPr/>
          <a:lstStyle>
            <a:lvl1pPr>
              <a:spcBef>
                <a:spcPts val="225"/>
              </a:spcBef>
              <a:defRPr sz="2100">
                <a:solidFill>
                  <a:srgbClr val="002060"/>
                </a:solidFill>
              </a:defRPr>
            </a:lvl1pPr>
            <a:lvl2pPr>
              <a:spcBef>
                <a:spcPts val="150"/>
              </a:spcBef>
              <a:defRPr sz="1800">
                <a:solidFill>
                  <a:srgbClr val="002060"/>
                </a:solidFill>
              </a:defRPr>
            </a:lvl2pPr>
            <a:lvl3pPr>
              <a:spcBef>
                <a:spcPts val="150"/>
              </a:spcBef>
              <a:defRPr sz="1500">
                <a:solidFill>
                  <a:srgbClr val="002060"/>
                </a:solidFill>
              </a:defRPr>
            </a:lvl3pPr>
            <a:lvl4pPr>
              <a:spcBef>
                <a:spcPts val="75"/>
              </a:spcBef>
              <a:defRPr sz="1350">
                <a:solidFill>
                  <a:srgbClr val="002060"/>
                </a:solidFill>
              </a:defRPr>
            </a:lvl4pPr>
            <a:lvl5pPr>
              <a:spcBef>
                <a:spcPts val="75"/>
              </a:spcBef>
              <a:defRPr sz="1350"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1934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46779" y="4767263"/>
            <a:ext cx="370101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Architecture WG Call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166345" y="4767263"/>
            <a:ext cx="154172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318438" y="4767263"/>
            <a:ext cx="15097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/>
              <a:t>2015-09-24</a:t>
            </a:r>
            <a:endParaRPr lang="fr-FR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318437" y="142181"/>
            <a:ext cx="6858000" cy="857250"/>
          </a:xfrm>
          <a:prstGeom prst="rect">
            <a:avLst/>
          </a:prstGeom>
        </p:spPr>
        <p:txBody>
          <a:bodyPr/>
          <a:lstStyle>
            <a:lvl1pPr>
              <a:defRPr sz="27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1318438" y="1108445"/>
            <a:ext cx="3561907" cy="3516718"/>
          </a:xfrm>
          <a:prstGeom prst="rect">
            <a:avLst/>
          </a:prstGeom>
        </p:spPr>
        <p:txBody>
          <a:bodyPr/>
          <a:lstStyle>
            <a:lvl1pPr>
              <a:spcBef>
                <a:spcPts val="225"/>
              </a:spcBef>
              <a:defRPr sz="2100">
                <a:solidFill>
                  <a:srgbClr val="002060"/>
                </a:solidFill>
              </a:defRPr>
            </a:lvl1pPr>
            <a:lvl2pPr>
              <a:spcBef>
                <a:spcPts val="150"/>
              </a:spcBef>
              <a:defRPr sz="1800">
                <a:solidFill>
                  <a:srgbClr val="002060"/>
                </a:solidFill>
              </a:defRPr>
            </a:lvl2pPr>
            <a:lvl3pPr>
              <a:spcBef>
                <a:spcPts val="150"/>
              </a:spcBef>
              <a:defRPr sz="1500">
                <a:solidFill>
                  <a:srgbClr val="002060"/>
                </a:solidFill>
              </a:defRPr>
            </a:lvl3pPr>
            <a:lvl4pPr>
              <a:spcBef>
                <a:spcPts val="75"/>
              </a:spcBef>
              <a:defRPr sz="1350">
                <a:solidFill>
                  <a:srgbClr val="002060"/>
                </a:solidFill>
              </a:defRPr>
            </a:lvl4pPr>
            <a:lvl5pPr>
              <a:spcBef>
                <a:spcPts val="75"/>
              </a:spcBef>
              <a:defRPr sz="1350"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5146159" y="1108445"/>
            <a:ext cx="3561907" cy="3516718"/>
          </a:xfrm>
          <a:prstGeom prst="rect">
            <a:avLst/>
          </a:prstGeom>
        </p:spPr>
        <p:txBody>
          <a:bodyPr/>
          <a:lstStyle>
            <a:lvl1pPr>
              <a:spcBef>
                <a:spcPts val="225"/>
              </a:spcBef>
              <a:defRPr sz="2100">
                <a:solidFill>
                  <a:srgbClr val="002060"/>
                </a:solidFill>
              </a:defRPr>
            </a:lvl1pPr>
            <a:lvl2pPr>
              <a:spcBef>
                <a:spcPts val="150"/>
              </a:spcBef>
              <a:defRPr sz="1800">
                <a:solidFill>
                  <a:srgbClr val="002060"/>
                </a:solidFill>
              </a:defRPr>
            </a:lvl2pPr>
            <a:lvl3pPr>
              <a:spcBef>
                <a:spcPts val="150"/>
              </a:spcBef>
              <a:defRPr sz="1500">
                <a:solidFill>
                  <a:srgbClr val="002060"/>
                </a:solidFill>
              </a:defRPr>
            </a:lvl3pPr>
            <a:lvl4pPr>
              <a:spcBef>
                <a:spcPts val="75"/>
              </a:spcBef>
              <a:defRPr sz="1350">
                <a:solidFill>
                  <a:srgbClr val="002060"/>
                </a:solidFill>
              </a:defRPr>
            </a:lvl4pPr>
            <a:lvl5pPr>
              <a:spcBef>
                <a:spcPts val="75"/>
              </a:spcBef>
              <a:defRPr sz="1350"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6456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46779" y="4767263"/>
            <a:ext cx="370101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Architecture WG Call</a:t>
            </a:r>
            <a:endParaRPr lang="fr-FR" dirty="0" smtClean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166345" y="4767263"/>
            <a:ext cx="154172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0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318438" y="4767263"/>
            <a:ext cx="15097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/>
              <a:t>2015-09-24</a:t>
            </a:r>
            <a:endParaRPr lang="fr-FR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318437" y="142181"/>
            <a:ext cx="6858000" cy="857250"/>
          </a:xfrm>
          <a:prstGeom prst="rect">
            <a:avLst/>
          </a:prstGeom>
        </p:spPr>
        <p:txBody>
          <a:bodyPr/>
          <a:lstStyle>
            <a:lvl1pPr>
              <a:defRPr sz="2700"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6801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 userDrawn="1"/>
        </p:nvSpPr>
        <p:spPr>
          <a:xfrm>
            <a:off x="1619672" y="1628095"/>
            <a:ext cx="60486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0" u="none" strike="noStrike" kern="1200" baseline="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The 5G Infrastructure Public-Private Partnership</a:t>
            </a:r>
            <a:endParaRPr lang="fr-FR" sz="3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1540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766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 smtClean="0"/>
              <a:t>2015-09-24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Architecture WG Call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9DDD-EB7E-43BB-87EF-AF97D554772E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3238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70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217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secondary headline</a:t>
            </a:r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5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13" y="1089027"/>
            <a:ext cx="8229600" cy="3306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/>
          <a:lstStyle/>
          <a:p>
            <a:pPr defTabSz="457178"/>
            <a:endParaRPr lang="en-US">
              <a:solidFill>
                <a:srgbClr val="12419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3402" y="4713528"/>
            <a:ext cx="3176945" cy="273844"/>
          </a:xfrm>
          <a:prstGeom prst="rect">
            <a:avLst/>
          </a:prstGeom>
        </p:spPr>
        <p:txBody>
          <a:bodyPr/>
          <a:lstStyle/>
          <a:p>
            <a:pPr defTabSz="457178"/>
            <a:r>
              <a:rPr lang="en-US" smtClean="0">
                <a:solidFill>
                  <a:srgbClr val="124191"/>
                </a:solidFill>
                <a:latin typeface="Arial"/>
                <a:ea typeface="+mn-ea"/>
                <a:cs typeface="+mn-cs"/>
              </a:rPr>
              <a:t>Public</a:t>
            </a:r>
            <a:endParaRPr lang="en-US">
              <a:solidFill>
                <a:srgbClr val="12419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18122" y="537792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33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10"/>
          <p:cNvSpPr/>
          <p:nvPr userDrawn="1"/>
        </p:nvSpPr>
        <p:spPr>
          <a:xfrm>
            <a:off x="3995889" y="0"/>
            <a:ext cx="5148113" cy="5148000"/>
          </a:xfrm>
          <a:custGeom>
            <a:avLst/>
            <a:gdLst/>
            <a:ahLst/>
            <a:cxnLst/>
            <a:rect l="l" t="t" r="r" b="b"/>
            <a:pathLst>
              <a:path w="5148113" h="5143500">
                <a:moveTo>
                  <a:pt x="730782" y="0"/>
                </a:moveTo>
                <a:lnTo>
                  <a:pt x="5148113" y="0"/>
                </a:lnTo>
                <a:lnTo>
                  <a:pt x="5148113" y="5143500"/>
                </a:lnTo>
                <a:lnTo>
                  <a:pt x="647447" y="5143500"/>
                </a:lnTo>
                <a:cubicBezTo>
                  <a:pt x="234652" y="4403792"/>
                  <a:pt x="0" y="3551407"/>
                  <a:pt x="0" y="2644217"/>
                </a:cubicBezTo>
                <a:cubicBezTo>
                  <a:pt x="0" y="1677281"/>
                  <a:pt x="266578" y="772607"/>
                  <a:pt x="730782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86000"/>
            </a:schemeClr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endParaRPr lang="en-GB" sz="1200" dirty="0" smtClean="0">
              <a:solidFill>
                <a:srgbClr val="FFFFFF"/>
              </a:solidFill>
            </a:endParaRPr>
          </a:p>
        </p:txBody>
      </p:sp>
      <p:sp>
        <p:nvSpPr>
          <p:cNvPr id="4" name="Ellipse 9"/>
          <p:cNvSpPr/>
          <p:nvPr userDrawn="1"/>
        </p:nvSpPr>
        <p:spPr>
          <a:xfrm>
            <a:off x="7157592" y="659140"/>
            <a:ext cx="1986408" cy="3972816"/>
          </a:xfrm>
          <a:custGeom>
            <a:avLst/>
            <a:gdLst>
              <a:gd name="connsiteX0" fmla="*/ 1986408 w 2077848"/>
              <a:gd name="connsiteY0" fmla="*/ 3972816 h 4064256"/>
              <a:gd name="connsiteX1" fmla="*/ 0 w 2077848"/>
              <a:gd name="connsiteY1" fmla="*/ 1986408 h 4064256"/>
              <a:gd name="connsiteX2" fmla="*/ 1986408 w 2077848"/>
              <a:gd name="connsiteY2" fmla="*/ 0 h 4064256"/>
              <a:gd name="connsiteX3" fmla="*/ 2077848 w 2077848"/>
              <a:gd name="connsiteY3" fmla="*/ 4064256 h 4064256"/>
              <a:gd name="connsiteX0" fmla="*/ 1986408 w 4359812"/>
              <a:gd name="connsiteY0" fmla="*/ 3972816 h 3972816"/>
              <a:gd name="connsiteX1" fmla="*/ 0 w 4359812"/>
              <a:gd name="connsiteY1" fmla="*/ 1986408 h 3972816"/>
              <a:gd name="connsiteX2" fmla="*/ 1986408 w 4359812"/>
              <a:gd name="connsiteY2" fmla="*/ 0 h 3972816"/>
              <a:gd name="connsiteX3" fmla="*/ 4359812 w 4359812"/>
              <a:gd name="connsiteY3" fmla="*/ 2816042 h 3972816"/>
              <a:gd name="connsiteX0" fmla="*/ 1986408 w 1986408"/>
              <a:gd name="connsiteY0" fmla="*/ 3972816 h 3972816"/>
              <a:gd name="connsiteX1" fmla="*/ 0 w 1986408"/>
              <a:gd name="connsiteY1" fmla="*/ 1986408 h 3972816"/>
              <a:gd name="connsiteX2" fmla="*/ 1986408 w 1986408"/>
              <a:gd name="connsiteY2" fmla="*/ 0 h 3972816"/>
              <a:gd name="connsiteX0" fmla="*/ 1986408 w 1986408"/>
              <a:gd name="connsiteY0" fmla="*/ 3972816 h 3972816"/>
              <a:gd name="connsiteX1" fmla="*/ 0 w 1986408"/>
              <a:gd name="connsiteY1" fmla="*/ 1986408 h 3972816"/>
              <a:gd name="connsiteX2" fmla="*/ 1986408 w 1986408"/>
              <a:gd name="connsiteY2" fmla="*/ 0 h 3972816"/>
              <a:gd name="connsiteX3" fmla="*/ 1986408 w 1986408"/>
              <a:gd name="connsiteY3" fmla="*/ 3972816 h 3972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6408" h="3972816">
                <a:moveTo>
                  <a:pt x="1986408" y="3972816"/>
                </a:moveTo>
                <a:cubicBezTo>
                  <a:pt x="889345" y="3972816"/>
                  <a:pt x="0" y="3083471"/>
                  <a:pt x="0" y="1986408"/>
                </a:cubicBezTo>
                <a:cubicBezTo>
                  <a:pt x="0" y="889345"/>
                  <a:pt x="889345" y="0"/>
                  <a:pt x="1986408" y="0"/>
                </a:cubicBezTo>
                <a:lnTo>
                  <a:pt x="1986408" y="3972816"/>
                </a:lnTo>
                <a:close/>
              </a:path>
            </a:pathLst>
          </a:custGeom>
          <a:solidFill>
            <a:schemeClr val="bg2">
              <a:alpha val="23000"/>
            </a:schemeClr>
          </a:solidFill>
          <a:ln w="127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GB" sz="1200" dirty="0" smtClean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5" name="Rectangle 5"/>
          <p:cNvSpPr/>
          <p:nvPr userDrawn="1"/>
        </p:nvSpPr>
        <p:spPr>
          <a:xfrm>
            <a:off x="0" y="1"/>
            <a:ext cx="3743908" cy="11315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rgbClr val="FFFFFF"/>
              </a:solidFill>
            </a:endParaRPr>
          </a:p>
        </p:txBody>
      </p:sp>
      <p:sp>
        <p:nvSpPr>
          <p:cNvPr id="6" name="Ellipse 219"/>
          <p:cNvSpPr/>
          <p:nvPr userDrawn="1"/>
        </p:nvSpPr>
        <p:spPr>
          <a:xfrm>
            <a:off x="419842" y="227129"/>
            <a:ext cx="599462" cy="504012"/>
          </a:xfrm>
          <a:custGeom>
            <a:avLst/>
            <a:gdLst/>
            <a:ahLst/>
            <a:cxnLst/>
            <a:rect l="l" t="t" r="r" b="b"/>
            <a:pathLst>
              <a:path w="3295118" h="2770450">
                <a:moveTo>
                  <a:pt x="2361459" y="0"/>
                </a:moveTo>
                <a:cubicBezTo>
                  <a:pt x="2757417" y="0"/>
                  <a:pt x="3095806" y="247053"/>
                  <a:pt x="3230706" y="596093"/>
                </a:cubicBezTo>
                <a:lnTo>
                  <a:pt x="3047162" y="596093"/>
                </a:lnTo>
                <a:cubicBezTo>
                  <a:pt x="2924738" y="342638"/>
                  <a:pt x="2665089" y="169455"/>
                  <a:pt x="2365084" y="169455"/>
                </a:cubicBezTo>
                <a:cubicBezTo>
                  <a:pt x="2065079" y="169455"/>
                  <a:pt x="1805430" y="342638"/>
                  <a:pt x="1683007" y="596093"/>
                </a:cubicBezTo>
                <a:lnTo>
                  <a:pt x="1682569" y="596093"/>
                </a:lnTo>
                <a:cubicBezTo>
                  <a:pt x="1630117" y="694704"/>
                  <a:pt x="1616148" y="758934"/>
                  <a:pt x="1602483" y="925332"/>
                </a:cubicBezTo>
                <a:cubicBezTo>
                  <a:pt x="1588327" y="1097710"/>
                  <a:pt x="1589710" y="1507495"/>
                  <a:pt x="1596304" y="1730679"/>
                </a:cubicBezTo>
                <a:lnTo>
                  <a:pt x="1598838" y="1772392"/>
                </a:lnTo>
                <a:lnTo>
                  <a:pt x="1595586" y="1836792"/>
                </a:lnTo>
                <a:cubicBezTo>
                  <a:pt x="1595586" y="1902647"/>
                  <a:pt x="1603912" y="1966558"/>
                  <a:pt x="1622279" y="2026833"/>
                </a:cubicBezTo>
                <a:cubicBezTo>
                  <a:pt x="1623137" y="2031554"/>
                  <a:pt x="1624342" y="2036183"/>
                  <a:pt x="1626533" y="2040539"/>
                </a:cubicBezTo>
                <a:cubicBezTo>
                  <a:pt x="1634690" y="2082610"/>
                  <a:pt x="1649457" y="2122384"/>
                  <a:pt x="1669293" y="2159502"/>
                </a:cubicBezTo>
                <a:cubicBezTo>
                  <a:pt x="1673510" y="2170106"/>
                  <a:pt x="1678503" y="2180331"/>
                  <a:pt x="1685560" y="2189473"/>
                </a:cubicBezTo>
                <a:cubicBezTo>
                  <a:pt x="1698816" y="2222327"/>
                  <a:pt x="1717271" y="2252286"/>
                  <a:pt x="1738986" y="2279821"/>
                </a:cubicBezTo>
                <a:cubicBezTo>
                  <a:pt x="1749840" y="2296655"/>
                  <a:pt x="1762009" y="2312529"/>
                  <a:pt x="1777073" y="2325983"/>
                </a:cubicBezTo>
                <a:cubicBezTo>
                  <a:pt x="1791388" y="2348440"/>
                  <a:pt x="1809396" y="2367767"/>
                  <a:pt x="1829105" y="2385342"/>
                </a:cubicBezTo>
                <a:cubicBezTo>
                  <a:pt x="1851114" y="2408311"/>
                  <a:pt x="1875224" y="2429141"/>
                  <a:pt x="1902499" y="2445897"/>
                </a:cubicBezTo>
                <a:cubicBezTo>
                  <a:pt x="1912700" y="2457010"/>
                  <a:pt x="1924819" y="2465593"/>
                  <a:pt x="1937474" y="2473403"/>
                </a:cubicBezTo>
                <a:cubicBezTo>
                  <a:pt x="2030708" y="2537483"/>
                  <a:pt x="2139390" y="2580318"/>
                  <a:pt x="2256988" y="2593621"/>
                </a:cubicBezTo>
                <a:cubicBezTo>
                  <a:pt x="2274917" y="2596903"/>
                  <a:pt x="2293160" y="2598711"/>
                  <a:pt x="2311639" y="2598935"/>
                </a:cubicBezTo>
                <a:cubicBezTo>
                  <a:pt x="2328376" y="2603332"/>
                  <a:pt x="2345480" y="2603902"/>
                  <a:pt x="2362718" y="2603902"/>
                </a:cubicBezTo>
                <a:cubicBezTo>
                  <a:pt x="2784992" y="2603902"/>
                  <a:pt x="3127312" y="2261582"/>
                  <a:pt x="3127312" y="1839308"/>
                </a:cubicBezTo>
                <a:lnTo>
                  <a:pt x="3127226" y="1837592"/>
                </a:lnTo>
                <a:lnTo>
                  <a:pt x="3125926" y="1834944"/>
                </a:lnTo>
                <a:lnTo>
                  <a:pt x="3126055" y="1496506"/>
                </a:lnTo>
                <a:lnTo>
                  <a:pt x="2732182" y="1498099"/>
                </a:lnTo>
                <a:lnTo>
                  <a:pt x="2732182" y="1311235"/>
                </a:lnTo>
                <a:lnTo>
                  <a:pt x="3295118" y="1311236"/>
                </a:lnTo>
                <a:lnTo>
                  <a:pt x="3294995" y="1834944"/>
                </a:lnTo>
                <a:lnTo>
                  <a:pt x="3294963" y="1834969"/>
                </a:lnTo>
                <a:cubicBezTo>
                  <a:pt x="3295117" y="1835992"/>
                  <a:pt x="3295118" y="1837021"/>
                  <a:pt x="3295118" y="1838050"/>
                </a:cubicBezTo>
                <a:cubicBezTo>
                  <a:pt x="3295118" y="2353000"/>
                  <a:pt x="2877668" y="2770450"/>
                  <a:pt x="2362718" y="2770450"/>
                </a:cubicBezTo>
                <a:cubicBezTo>
                  <a:pt x="1986894" y="2770450"/>
                  <a:pt x="1663004" y="2548097"/>
                  <a:pt x="1516300" y="2227364"/>
                </a:cubicBezTo>
                <a:cubicBezTo>
                  <a:pt x="1369252" y="2548139"/>
                  <a:pt x="1045134" y="2770450"/>
                  <a:pt x="669092" y="2770450"/>
                </a:cubicBezTo>
                <a:lnTo>
                  <a:pt x="666437" y="2770215"/>
                </a:lnTo>
                <a:cubicBezTo>
                  <a:pt x="664886" y="2770446"/>
                  <a:pt x="663334" y="2770450"/>
                  <a:pt x="661780" y="2770450"/>
                </a:cubicBezTo>
                <a:lnTo>
                  <a:pt x="527920" y="2760026"/>
                </a:lnTo>
                <a:lnTo>
                  <a:pt x="504923" y="2756517"/>
                </a:lnTo>
                <a:lnTo>
                  <a:pt x="385809" y="2728190"/>
                </a:lnTo>
                <a:lnTo>
                  <a:pt x="349394" y="2714862"/>
                </a:lnTo>
                <a:lnTo>
                  <a:pt x="277541" y="2685529"/>
                </a:lnTo>
                <a:lnTo>
                  <a:pt x="227732" y="2661535"/>
                </a:lnTo>
                <a:lnTo>
                  <a:pt x="145113" y="2612032"/>
                </a:lnTo>
                <a:cubicBezTo>
                  <a:pt x="92148" y="2576247"/>
                  <a:pt x="43053" y="2535170"/>
                  <a:pt x="0" y="2488231"/>
                </a:cubicBezTo>
                <a:lnTo>
                  <a:pt x="139977" y="2388136"/>
                </a:lnTo>
                <a:cubicBezTo>
                  <a:pt x="144568" y="2393976"/>
                  <a:pt x="150380" y="2398450"/>
                  <a:pt x="156790" y="2402263"/>
                </a:cubicBezTo>
                <a:cubicBezTo>
                  <a:pt x="179806" y="2426657"/>
                  <a:pt x="206098" y="2447440"/>
                  <a:pt x="234009" y="2465975"/>
                </a:cubicBezTo>
                <a:cubicBezTo>
                  <a:pt x="267236" y="2489739"/>
                  <a:pt x="302802" y="2510315"/>
                  <a:pt x="341079" y="2525743"/>
                </a:cubicBezTo>
                <a:cubicBezTo>
                  <a:pt x="343845" y="2528040"/>
                  <a:pt x="347016" y="2529448"/>
                  <a:pt x="350199" y="2530834"/>
                </a:cubicBezTo>
                <a:lnTo>
                  <a:pt x="350199" y="2530786"/>
                </a:lnTo>
                <a:lnTo>
                  <a:pt x="350900" y="2531074"/>
                </a:lnTo>
                <a:cubicBezTo>
                  <a:pt x="378062" y="2545430"/>
                  <a:pt x="406863" y="2556539"/>
                  <a:pt x="437564" y="2562354"/>
                </a:cubicBezTo>
                <a:lnTo>
                  <a:pt x="507642" y="2584217"/>
                </a:lnTo>
                <a:lnTo>
                  <a:pt x="508405" y="2584344"/>
                </a:lnTo>
                <a:cubicBezTo>
                  <a:pt x="526568" y="2588684"/>
                  <a:pt x="545072" y="2591897"/>
                  <a:pt x="563907" y="2593581"/>
                </a:cubicBezTo>
                <a:lnTo>
                  <a:pt x="565876" y="2593909"/>
                </a:lnTo>
                <a:lnTo>
                  <a:pt x="585645" y="2596939"/>
                </a:lnTo>
                <a:lnTo>
                  <a:pt x="586054" y="2596961"/>
                </a:lnTo>
                <a:cubicBezTo>
                  <a:pt x="612009" y="2599859"/>
                  <a:pt x="638368" y="2601304"/>
                  <a:pt x="665049" y="2601270"/>
                </a:cubicBezTo>
                <a:cubicBezTo>
                  <a:pt x="665761" y="2601385"/>
                  <a:pt x="666473" y="2601386"/>
                  <a:pt x="667185" y="2601386"/>
                </a:cubicBezTo>
                <a:lnTo>
                  <a:pt x="667271" y="2601382"/>
                </a:lnTo>
                <a:lnTo>
                  <a:pt x="667356" y="2601386"/>
                </a:lnTo>
                <a:cubicBezTo>
                  <a:pt x="1089630" y="2601386"/>
                  <a:pt x="1431950" y="2259066"/>
                  <a:pt x="1431950" y="1836792"/>
                </a:cubicBezTo>
                <a:cubicBezTo>
                  <a:pt x="1431950" y="1414518"/>
                  <a:pt x="1089630" y="1072198"/>
                  <a:pt x="667356" y="1072198"/>
                </a:cubicBezTo>
                <a:cubicBezTo>
                  <a:pt x="667328" y="1072198"/>
                  <a:pt x="667299" y="1072198"/>
                  <a:pt x="667271" y="1072202"/>
                </a:cubicBezTo>
                <a:cubicBezTo>
                  <a:pt x="667242" y="1072198"/>
                  <a:pt x="667214" y="1072198"/>
                  <a:pt x="667185" y="1072198"/>
                </a:cubicBezTo>
                <a:lnTo>
                  <a:pt x="665047" y="1072315"/>
                </a:lnTo>
                <a:cubicBezTo>
                  <a:pt x="632355" y="1072298"/>
                  <a:pt x="600146" y="1074447"/>
                  <a:pt x="568640" y="1079281"/>
                </a:cubicBezTo>
                <a:lnTo>
                  <a:pt x="565165" y="1079794"/>
                </a:lnTo>
                <a:lnTo>
                  <a:pt x="563954" y="1079996"/>
                </a:lnTo>
                <a:cubicBezTo>
                  <a:pt x="529691" y="1083768"/>
                  <a:pt x="496260" y="1090644"/>
                  <a:pt x="464587" y="1102842"/>
                </a:cubicBezTo>
                <a:lnTo>
                  <a:pt x="400756" y="1122050"/>
                </a:lnTo>
                <a:lnTo>
                  <a:pt x="394693" y="1124538"/>
                </a:lnTo>
                <a:cubicBezTo>
                  <a:pt x="302452" y="1157579"/>
                  <a:pt x="219425" y="1209687"/>
                  <a:pt x="150313" y="1276665"/>
                </a:cubicBezTo>
                <a:cubicBezTo>
                  <a:pt x="146924" y="1278584"/>
                  <a:pt x="144184" y="1281194"/>
                  <a:pt x="141464" y="1283825"/>
                </a:cubicBezTo>
                <a:lnTo>
                  <a:pt x="141523" y="1279930"/>
                </a:lnTo>
                <a:lnTo>
                  <a:pt x="7914" y="1183247"/>
                </a:lnTo>
                <a:lnTo>
                  <a:pt x="5589" y="1183247"/>
                </a:lnTo>
                <a:lnTo>
                  <a:pt x="3633" y="1181747"/>
                </a:lnTo>
                <a:lnTo>
                  <a:pt x="6235" y="1179460"/>
                </a:lnTo>
                <a:lnTo>
                  <a:pt x="4814" y="1178366"/>
                </a:lnTo>
                <a:lnTo>
                  <a:pt x="151051" y="4372"/>
                </a:lnTo>
                <a:lnTo>
                  <a:pt x="1603197" y="4372"/>
                </a:lnTo>
                <a:lnTo>
                  <a:pt x="1603197" y="148983"/>
                </a:lnTo>
                <a:lnTo>
                  <a:pt x="1603197" y="159723"/>
                </a:lnTo>
                <a:lnTo>
                  <a:pt x="1603197" y="194702"/>
                </a:lnTo>
                <a:lnTo>
                  <a:pt x="298562" y="194702"/>
                </a:lnTo>
                <a:lnTo>
                  <a:pt x="177999" y="1045273"/>
                </a:lnTo>
                <a:cubicBezTo>
                  <a:pt x="231345" y="1010622"/>
                  <a:pt x="288817" y="982062"/>
                  <a:pt x="350199" y="962098"/>
                </a:cubicBezTo>
                <a:lnTo>
                  <a:pt x="350199" y="960208"/>
                </a:lnTo>
                <a:lnTo>
                  <a:pt x="417599" y="941669"/>
                </a:lnTo>
                <a:cubicBezTo>
                  <a:pt x="436237" y="932886"/>
                  <a:pt x="456070" y="928083"/>
                  <a:pt x="476140" y="923925"/>
                </a:cubicBezTo>
                <a:lnTo>
                  <a:pt x="480783" y="922916"/>
                </a:lnTo>
                <a:lnTo>
                  <a:pt x="491998" y="921204"/>
                </a:lnTo>
                <a:cubicBezTo>
                  <a:pt x="504102" y="917720"/>
                  <a:pt x="516505" y="915564"/>
                  <a:pt x="529273" y="915515"/>
                </a:cubicBezTo>
                <a:lnTo>
                  <a:pt x="565313" y="910015"/>
                </a:lnTo>
                <a:lnTo>
                  <a:pt x="596757" y="907772"/>
                </a:lnTo>
                <a:lnTo>
                  <a:pt x="643195" y="905427"/>
                </a:lnTo>
                <a:cubicBezTo>
                  <a:pt x="651763" y="903252"/>
                  <a:pt x="660414" y="903134"/>
                  <a:pt x="669092" y="903134"/>
                </a:cubicBezTo>
                <a:cubicBezTo>
                  <a:pt x="984078" y="903134"/>
                  <a:pt x="1262632" y="1059114"/>
                  <a:pt x="1430318" y="1299046"/>
                </a:cubicBezTo>
                <a:lnTo>
                  <a:pt x="1430318" y="897053"/>
                </a:lnTo>
                <a:cubicBezTo>
                  <a:pt x="1443206" y="717355"/>
                  <a:pt x="1453364" y="686331"/>
                  <a:pt x="1494264" y="586547"/>
                </a:cubicBezTo>
                <a:lnTo>
                  <a:pt x="1496753" y="586547"/>
                </a:lnTo>
                <a:cubicBezTo>
                  <a:pt x="1633481" y="242429"/>
                  <a:pt x="1969224" y="0"/>
                  <a:pt x="2361459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US" sz="1800" dirty="0">
              <a:solidFill>
                <a:srgbClr val="124191"/>
              </a:solidFill>
              <a:ea typeface="+mn-ea"/>
              <a:cs typeface="+mn-cs"/>
            </a:endParaRPr>
          </a:p>
        </p:txBody>
      </p:sp>
      <p:sp>
        <p:nvSpPr>
          <p:cNvPr id="7" name="TextBox 18"/>
          <p:cNvSpPr txBox="1"/>
          <p:nvPr userDrawn="1"/>
        </p:nvSpPr>
        <p:spPr>
          <a:xfrm rot="20451958">
            <a:off x="8232846" y="823158"/>
            <a:ext cx="576064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algn="ctr" defTabSz="457189">
              <a:spcBef>
                <a:spcPts val="0"/>
              </a:spcBef>
            </a:pPr>
            <a:r>
              <a:rPr lang="en-US" sz="1600" dirty="0" smtClean="0">
                <a:solidFill>
                  <a:srgbClr val="001135"/>
                </a:solidFill>
                <a:latin typeface="Nokia Pure Headline Ultra Light"/>
                <a:ea typeface="+mn-ea"/>
                <a:cs typeface="Nokia Pure Headline Ultra Light"/>
              </a:rPr>
              <a:t>Core</a:t>
            </a:r>
          </a:p>
        </p:txBody>
      </p:sp>
      <p:sp>
        <p:nvSpPr>
          <p:cNvPr id="9" name="Ellipse 11"/>
          <p:cNvSpPr/>
          <p:nvPr userDrawn="1"/>
        </p:nvSpPr>
        <p:spPr>
          <a:xfrm>
            <a:off x="1" y="0"/>
            <a:ext cx="389819" cy="5148000"/>
          </a:xfrm>
          <a:custGeom>
            <a:avLst/>
            <a:gdLst>
              <a:gd name="connsiteX0" fmla="*/ 9144000 w 9235440"/>
              <a:gd name="connsiteY0" fmla="*/ 0 h 5143500"/>
              <a:gd name="connsiteX1" fmla="*/ 9144000 w 9235440"/>
              <a:gd name="connsiteY1" fmla="*/ 5143500 h 5143500"/>
              <a:gd name="connsiteX2" fmla="*/ 348662 w 9235440"/>
              <a:gd name="connsiteY2" fmla="*/ 5143500 h 5143500"/>
              <a:gd name="connsiteX3" fmla="*/ 0 w 9235440"/>
              <a:gd name="connsiteY3" fmla="*/ 2644217 h 5143500"/>
              <a:gd name="connsiteX4" fmla="*/ 389819 w 9235440"/>
              <a:gd name="connsiteY4" fmla="*/ 0 h 5143500"/>
              <a:gd name="connsiteX5" fmla="*/ 9235440 w 9235440"/>
              <a:gd name="connsiteY5" fmla="*/ 91360 h 5143500"/>
              <a:gd name="connsiteX0" fmla="*/ 9144000 w 9144000"/>
              <a:gd name="connsiteY0" fmla="*/ 1521298 h 6664798"/>
              <a:gd name="connsiteX1" fmla="*/ 9144000 w 9144000"/>
              <a:gd name="connsiteY1" fmla="*/ 6664798 h 6664798"/>
              <a:gd name="connsiteX2" fmla="*/ 348662 w 9144000"/>
              <a:gd name="connsiteY2" fmla="*/ 6664798 h 6664798"/>
              <a:gd name="connsiteX3" fmla="*/ 0 w 9144000"/>
              <a:gd name="connsiteY3" fmla="*/ 4165515 h 6664798"/>
              <a:gd name="connsiteX4" fmla="*/ 389819 w 9144000"/>
              <a:gd name="connsiteY4" fmla="*/ 1521298 h 6664798"/>
              <a:gd name="connsiteX5" fmla="*/ 8998632 w 9144000"/>
              <a:gd name="connsiteY5" fmla="*/ 0 h 6664798"/>
              <a:gd name="connsiteX0" fmla="*/ 9144000 w 9144000"/>
              <a:gd name="connsiteY0" fmla="*/ 0 h 5143500"/>
              <a:gd name="connsiteX1" fmla="*/ 9144000 w 9144000"/>
              <a:gd name="connsiteY1" fmla="*/ 5143500 h 5143500"/>
              <a:gd name="connsiteX2" fmla="*/ 348662 w 9144000"/>
              <a:gd name="connsiteY2" fmla="*/ 5143500 h 5143500"/>
              <a:gd name="connsiteX3" fmla="*/ 0 w 9144000"/>
              <a:gd name="connsiteY3" fmla="*/ 2644217 h 5143500"/>
              <a:gd name="connsiteX4" fmla="*/ 389819 w 9144000"/>
              <a:gd name="connsiteY4" fmla="*/ 0 h 5143500"/>
              <a:gd name="connsiteX0" fmla="*/ 9144000 w 9144000"/>
              <a:gd name="connsiteY0" fmla="*/ 5143500 h 5143500"/>
              <a:gd name="connsiteX1" fmla="*/ 348662 w 9144000"/>
              <a:gd name="connsiteY1" fmla="*/ 5143500 h 5143500"/>
              <a:gd name="connsiteX2" fmla="*/ 0 w 9144000"/>
              <a:gd name="connsiteY2" fmla="*/ 2644217 h 5143500"/>
              <a:gd name="connsiteX3" fmla="*/ 389819 w 9144000"/>
              <a:gd name="connsiteY3" fmla="*/ 0 h 5143500"/>
              <a:gd name="connsiteX0" fmla="*/ 348662 w 389819"/>
              <a:gd name="connsiteY0" fmla="*/ 5143500 h 5143500"/>
              <a:gd name="connsiteX1" fmla="*/ 0 w 389819"/>
              <a:gd name="connsiteY1" fmla="*/ 2644217 h 5143500"/>
              <a:gd name="connsiteX2" fmla="*/ 389819 w 389819"/>
              <a:gd name="connsiteY2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9819" h="5143500">
                <a:moveTo>
                  <a:pt x="348662" y="5143500"/>
                </a:moveTo>
                <a:cubicBezTo>
                  <a:pt x="120611" y="4349663"/>
                  <a:pt x="0" y="3511025"/>
                  <a:pt x="0" y="2644217"/>
                </a:cubicBezTo>
                <a:cubicBezTo>
                  <a:pt x="0" y="1724638"/>
                  <a:pt x="135743" y="836763"/>
                  <a:pt x="389819" y="0"/>
                </a:cubicBezTo>
              </a:path>
            </a:pathLst>
          </a:custGeom>
          <a:noFill/>
          <a:ln w="12700" cmpd="sng">
            <a:solidFill>
              <a:schemeClr val="accent2">
                <a:alpha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endParaRPr lang="en-GB" sz="1200" dirty="0" smtClean="0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1"/>
            <a:ext cx="3743908" cy="11315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rgbClr val="FFFFFF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73527" y="748896"/>
            <a:ext cx="4486504" cy="24622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36000" bIns="0" numCol="1" rtlCol="0" anchor="t" anchorCtr="0" compatLnSpc="1">
            <a:prstTxWarp prst="textNoShape">
              <a:avLst/>
            </a:prstTxWarp>
            <a:spAutoFit/>
          </a:bodyPr>
          <a:lstStyle>
            <a:lvl1pPr>
              <a:defRPr lang="en-US" sz="1600" dirty="0">
                <a:solidFill>
                  <a:srgbClr val="001135"/>
                </a:solidFill>
                <a:latin typeface="Nokia Pure Headline Ultra Light"/>
                <a:ea typeface="ヒラギノ角ゴ Pro W3"/>
                <a:cs typeface="Nokia Pure Headline Ultra Ligh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GB" dirty="0" smtClean="0"/>
              <a:t>Key benefit explained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348181" y="200625"/>
            <a:ext cx="4511851" cy="538609"/>
          </a:xfrm>
          <a:prstGeom prst="rect">
            <a:avLst/>
          </a:prstGeom>
          <a:noFill/>
        </p:spPr>
        <p:txBody>
          <a:bodyPr wrap="none" lIns="0" tIns="0" rIns="36000" bIns="0" rtlCol="0" anchor="t">
            <a:noAutofit/>
          </a:bodyPr>
          <a:lstStyle>
            <a:lvl1pPr marL="230183" indent="-230183">
              <a:buNone/>
              <a:defRPr lang="en-GB" sz="3500" dirty="0" smtClean="0">
                <a:solidFill>
                  <a:srgbClr val="001135"/>
                </a:solidFill>
                <a:latin typeface="Nokia Pure Headline Ultra Light"/>
                <a:ea typeface="ヒラギノ角ゴ Pro W3"/>
                <a:cs typeface="Nokia Pure Headline Ultra Light"/>
              </a:defRPr>
            </a:lvl1pPr>
          </a:lstStyle>
          <a:p>
            <a:pPr marL="0" lvl="0" indent="0">
              <a:spcBef>
                <a:spcPts val="0"/>
              </a:spcBef>
              <a:spcAft>
                <a:spcPct val="0"/>
              </a:spcAft>
            </a:pPr>
            <a:r>
              <a:rPr lang="en-GB" dirty="0" smtClean="0"/>
              <a:t>Key benefit</a:t>
            </a:r>
          </a:p>
        </p:txBody>
      </p:sp>
      <p:pic>
        <p:nvPicPr>
          <p:cNvPr id="16" name="Picture 2">
            <a:hlinkClick r:id="" action="ppaction://noaction"/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1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76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4612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8884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0" y="735546"/>
            <a:ext cx="9144000" cy="0"/>
          </a:xfrm>
          <a:prstGeom prst="line">
            <a:avLst/>
          </a:prstGeom>
          <a:ln>
            <a:solidFill>
              <a:srgbClr val="0B8EA5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0" y="87474"/>
            <a:ext cx="9144000" cy="0"/>
          </a:xfrm>
          <a:prstGeom prst="line">
            <a:avLst/>
          </a:prstGeom>
          <a:ln>
            <a:solidFill>
              <a:srgbClr val="0B8EA5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0698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slide</a:t>
            </a:r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 smtClean="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Nokia 2016</a:t>
            </a:r>
            <a:endParaRPr lang="en-GB" sz="800" dirty="0">
              <a:solidFill>
                <a:schemeClr val="tx2"/>
              </a:solidFill>
              <a:latin typeface="+mn-lt"/>
              <a:ea typeface="Nokia Pure Text Light" panose="020B0403020202020204" pitchFamily="34" charset="0"/>
              <a:cs typeface="Arial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  <p:pic>
        <p:nvPicPr>
          <p:cNvPr id="3074" name="Picture 2" descr="\\DML-NAS\DML_Data\1 Live Jobs\Nokia\21353 - Nokia_BELL LABS_LOGOS Lock Up_March 2016\ENGLISH\PNG\RGB\NOKIA_BELLLABS_LOGO_RGB_HR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761" y="4655566"/>
            <a:ext cx="1566763" cy="41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26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73" r:id="rId4"/>
    <p:sldLayoutId id="2147483674" r:id="rId5"/>
    <p:sldLayoutId id="2147483678" r:id="rId6"/>
    <p:sldLayoutId id="2147483679" r:id="rId7"/>
    <p:sldLayoutId id="2147483681" r:id="rId8"/>
    <p:sldLayoutId id="2147483682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 smtClean="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Nokia 2016</a:t>
            </a:r>
            <a:endParaRPr lang="en-GB" sz="800" dirty="0">
              <a:solidFill>
                <a:schemeClr val="tx2"/>
              </a:solidFill>
              <a:latin typeface="+mn-lt"/>
              <a:ea typeface="Nokia Pure Text Light" panose="020B0403020202020204" pitchFamily="34" charset="0"/>
              <a:cs typeface="Arial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62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Nokia 2016</a:t>
            </a:r>
            <a:endParaRPr lang="en-GB" sz="800" dirty="0">
              <a:solidFill>
                <a:schemeClr val="bg1"/>
              </a:solidFill>
              <a:latin typeface="+mn-lt"/>
              <a:ea typeface="Nokia Pure Text Light" panose="020B0403020202020204" pitchFamily="34" charset="0"/>
              <a:cs typeface="Arial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52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750" y="2427750"/>
            <a:ext cx="17745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368" y="2427750"/>
            <a:ext cx="1763265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51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charset="0"/>
              </a:rPr>
              <a:t>© Nokia 2016</a:t>
            </a:r>
            <a:endParaRPr lang="en-GB" sz="800" dirty="0">
              <a:solidFill>
                <a:schemeClr val="bg1"/>
              </a:solidFill>
              <a:latin typeface="+mn-lt"/>
              <a:ea typeface="Nokia Pure Text Light" panose="020B0403020202020204" pitchFamily="34" charset="0"/>
              <a:cs typeface="Arial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>
                <a:cs typeface="Arial" panose="020B0604020202020204" pitchFamily="34" charset="0"/>
              </a:rPr>
              <a:t>Public</a:t>
            </a:r>
            <a:endParaRPr lang="en-US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00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02658" y="4767263"/>
            <a:ext cx="411568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Architecture WG Call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400271" y="4767263"/>
            <a:ext cx="154172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361005" y="4767263"/>
            <a:ext cx="15490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/>
              <a:t>2015-10-30</a:t>
            </a:r>
            <a:endParaRPr lang="fr-FR" dirty="0"/>
          </a:p>
        </p:txBody>
      </p:sp>
      <p:sp>
        <p:nvSpPr>
          <p:cNvPr id="10" name="Titre 1"/>
          <p:cNvSpPr txBox="1">
            <a:spLocks/>
          </p:cNvSpPr>
          <p:nvPr userDrawn="1"/>
        </p:nvSpPr>
        <p:spPr>
          <a:xfrm>
            <a:off x="1187625" y="14428"/>
            <a:ext cx="7772400" cy="7751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sz="33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902" y="131688"/>
            <a:ext cx="683122" cy="567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998109" y="1966928"/>
            <a:ext cx="5146428" cy="120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56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ransition/>
  <p:timing>
    <p:tnLst>
      <p:par>
        <p:cTn id="1" dur="indefinite" restart="never" nodeType="tmRoot"/>
      </p:par>
    </p:tnLst>
  </p:timing>
  <p:hf hdr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/>
              <a:t>2015-10-30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Architecture WG Call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49DDD-EB7E-43BB-87EF-AF97D554772E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97564"/>
            <a:ext cx="9143999" cy="3402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1357179" cy="981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929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ransition/>
  <p:timing>
    <p:tnLst>
      <p:par>
        <p:cTn id="1" dur="indefinite" restart="never" nodeType="tmRoot"/>
      </p:par>
    </p:tnLst>
  </p:timing>
  <p:hf hdr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5g-ppp.eu/5g-architecture-paper/" TargetMode="External"/><Relationship Id="rId2" Type="http://schemas.openxmlformats.org/officeDocument/2006/relationships/hyperlink" Target="https://5g-ppp.eu/white-papers/" TargetMode="Externa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scan.di.uoa.grwp-content/uploads/2014/05/image_akaloxylos.jpg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cid:C9AED84D-A232-4621-887A-82E8244353DB@nakao-lab.or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48"/>
          <p:cNvSpPr>
            <a:spLocks noGrp="1"/>
          </p:cNvSpPr>
          <p:nvPr>
            <p:ph type="body" sz="quarter" idx="4294967295"/>
          </p:nvPr>
        </p:nvSpPr>
        <p:spPr>
          <a:xfrm>
            <a:off x="251520" y="1384226"/>
            <a:ext cx="8359775" cy="1979612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sz="4000" b="1" dirty="0" smtClean="0"/>
              <a:t>5G Architecture Panel</a:t>
            </a:r>
          </a:p>
          <a:p>
            <a:pPr marL="0" indent="0" algn="ctr">
              <a:buNone/>
            </a:pPr>
            <a:r>
              <a:rPr lang="de-DE" sz="3600" b="1" dirty="0" smtClean="0"/>
              <a:t>EuCNC, Athens, </a:t>
            </a:r>
            <a:r>
              <a:rPr lang="de-DE" sz="3600" b="1" dirty="0" err="1" smtClean="0"/>
              <a:t>Greece</a:t>
            </a:r>
            <a:endParaRPr lang="de-DE" sz="3600" b="1" dirty="0" smtClean="0"/>
          </a:p>
          <a:p>
            <a:pPr marL="0" indent="0" algn="ctr">
              <a:buNone/>
            </a:pPr>
            <a:r>
              <a:rPr lang="de-DE" sz="3600" b="1" dirty="0" smtClean="0"/>
              <a:t>June 29</a:t>
            </a:r>
            <a:r>
              <a:rPr lang="de-DE" sz="3600" b="1" baseline="30000" dirty="0" smtClean="0"/>
              <a:t>th</a:t>
            </a:r>
            <a:r>
              <a:rPr lang="de-DE" sz="3600" b="1" dirty="0" smtClean="0"/>
              <a:t>, 14:30 - 16:00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574143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010400" y="4767263"/>
            <a:ext cx="2133600" cy="274637"/>
          </a:xfrm>
        </p:spPr>
        <p:txBody>
          <a:bodyPr/>
          <a:lstStyle/>
          <a:p>
            <a:fld id="{07403425-B7E0-46C9-8668-1D222311AF4A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33828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318437" y="142180"/>
            <a:ext cx="6858000" cy="1133425"/>
          </a:xfrm>
        </p:spPr>
        <p:txBody>
          <a:bodyPr>
            <a:noAutofit/>
          </a:bodyPr>
          <a:lstStyle/>
          <a:p>
            <a:pPr algn="l"/>
            <a:r>
              <a:rPr lang="en-US" sz="2000" b="1" dirty="0"/>
              <a:t>From the 5G Architecture White Paper…</a:t>
            </a:r>
            <a:br>
              <a:rPr lang="en-US" sz="2000" b="1" dirty="0"/>
            </a:br>
            <a:r>
              <a:rPr lang="en-US" sz="2000" b="1" dirty="0" smtClean="0"/>
              <a:t>Launched by the 5GPPP Architecture </a:t>
            </a:r>
            <a:r>
              <a:rPr lang="en-US" sz="2000" b="1" dirty="0"/>
              <a:t>Working Group at 1</a:t>
            </a:r>
            <a:r>
              <a:rPr lang="en-US" sz="2000" b="1" baseline="30000" dirty="0"/>
              <a:t>st</a:t>
            </a:r>
            <a:r>
              <a:rPr lang="en-US" sz="2000" b="1" dirty="0"/>
              <a:t> Global 5G Summit on May 31</a:t>
            </a:r>
            <a:r>
              <a:rPr lang="en-US" sz="2000" b="1" baseline="30000" dirty="0"/>
              <a:t>st</a:t>
            </a:r>
            <a:r>
              <a:rPr lang="en-US" sz="2000" b="1" dirty="0"/>
              <a:t>-June 1</a:t>
            </a:r>
            <a:r>
              <a:rPr lang="en-US" sz="2000" b="1" baseline="30000" dirty="0"/>
              <a:t>st</a:t>
            </a:r>
            <a:r>
              <a:rPr lang="en-US" sz="2000" b="1" dirty="0"/>
              <a:t> in Beijing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318923" y="1491630"/>
            <a:ext cx="2533483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/>
              <a:t>5G Architecture enables</a:t>
            </a:r>
          </a:p>
          <a:p>
            <a:pPr lvl="1"/>
            <a:r>
              <a:rPr lang="en-GB" sz="1600" dirty="0"/>
              <a:t>new business opportunities meeting the requirements of large variety of use cases </a:t>
            </a:r>
          </a:p>
          <a:p>
            <a:pPr lvl="1"/>
            <a:r>
              <a:rPr lang="en-GB" sz="1600" dirty="0"/>
              <a:t>5G to be future </a:t>
            </a:r>
            <a:r>
              <a:rPr lang="en-GB" sz="1600" dirty="0" smtClean="0"/>
              <a:t>proof</a:t>
            </a:r>
            <a:endParaRPr lang="en-GB" sz="1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989477" y="3989395"/>
            <a:ext cx="3084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00038" lvl="1" indent="0">
              <a:buNone/>
            </a:pPr>
            <a:r>
              <a:rPr lang="en-US" sz="1200" dirty="0">
                <a:hlinkClick r:id="rId2"/>
              </a:rPr>
              <a:t>https://5g-ppp.eu/white-papers/</a:t>
            </a:r>
            <a:endParaRPr lang="en-US" sz="1200" dirty="0"/>
          </a:p>
          <a:p>
            <a:pPr marL="300038" lvl="1" indent="0">
              <a:buNone/>
            </a:pPr>
            <a:r>
              <a:rPr lang="en-US" sz="1200" dirty="0">
                <a:hlinkClick r:id="rId3"/>
              </a:rPr>
              <a:t>https://5g-ppp.eu/5g-architecture-paper/</a:t>
            </a:r>
            <a:endParaRPr lang="en-US" sz="1200" dirty="0"/>
          </a:p>
          <a:p>
            <a:endParaRPr lang="en-US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591" y="1298450"/>
            <a:ext cx="4824536" cy="351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9891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148064" y="951570"/>
            <a:ext cx="3829844" cy="11161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281948" y="936102"/>
            <a:ext cx="3829844" cy="11161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 smtClean="0">
              <a:solidFill>
                <a:schemeClr val="accent4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313604" y="3437327"/>
            <a:ext cx="3829844" cy="11161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10" name="Picture 9" descr="06052011142b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3052" y="3455521"/>
            <a:ext cx="810056" cy="10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6052026" y="1263361"/>
            <a:ext cx="28750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</a:rPr>
              <a:t>Icaro </a:t>
            </a:r>
            <a:r>
              <a:rPr lang="en-US" sz="1100" b="1" dirty="0">
                <a:solidFill>
                  <a:schemeClr val="bg1"/>
                </a:solidFill>
              </a:rPr>
              <a:t>Leonardo Da </a:t>
            </a:r>
            <a:r>
              <a:rPr lang="en-US" sz="1100" b="1" dirty="0" smtClean="0">
                <a:solidFill>
                  <a:schemeClr val="bg1"/>
                </a:solidFill>
              </a:rPr>
              <a:t>Silva</a:t>
            </a:r>
          </a:p>
          <a:p>
            <a:r>
              <a:rPr lang="en-US" sz="1100" b="1" dirty="0" smtClean="0">
                <a:solidFill>
                  <a:schemeClr val="bg1"/>
                </a:solidFill>
              </a:rPr>
              <a:t>Senior Researcher, Ericsson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08863" y="1225746"/>
            <a:ext cx="29830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</a:rPr>
              <a:t>Konstantinos </a:t>
            </a:r>
            <a:r>
              <a:rPr lang="en-US" sz="1100" b="1" dirty="0" err="1" smtClean="0">
                <a:solidFill>
                  <a:schemeClr val="bg1"/>
                </a:solidFill>
              </a:rPr>
              <a:t>Chalkiotis</a:t>
            </a:r>
            <a:endParaRPr lang="en-US" sz="1100" b="1" dirty="0" smtClean="0">
              <a:solidFill>
                <a:schemeClr val="bg1"/>
              </a:solidFill>
            </a:endParaRPr>
          </a:p>
          <a:p>
            <a:r>
              <a:rPr lang="en-US" sz="1100" b="1" dirty="0" smtClean="0">
                <a:solidFill>
                  <a:schemeClr val="bg1"/>
                </a:solidFill>
              </a:rPr>
              <a:t>Vice President in Mobile Access, Deutsche Telekom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83108" y="3435846"/>
            <a:ext cx="30603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</a:rPr>
              <a:t>MODERATOR:</a:t>
            </a:r>
          </a:p>
          <a:p>
            <a:endParaRPr lang="en-US" sz="1100" b="1" dirty="0" smtClean="0">
              <a:solidFill>
                <a:schemeClr val="bg1"/>
              </a:solidFill>
            </a:endParaRPr>
          </a:p>
          <a:p>
            <a:r>
              <a:rPr lang="en-US" sz="1100" b="1" dirty="0" smtClean="0">
                <a:solidFill>
                  <a:schemeClr val="bg1"/>
                </a:solidFill>
              </a:rPr>
              <a:t>Simone Redana</a:t>
            </a:r>
          </a:p>
          <a:p>
            <a:r>
              <a:rPr lang="en-US" sz="1100" b="1" dirty="0">
                <a:solidFill>
                  <a:schemeClr val="bg1"/>
                </a:solidFill>
              </a:rPr>
              <a:t>Head Mobile Network Architecture &amp; Systems Research, Nokia Bell </a:t>
            </a:r>
            <a:r>
              <a:rPr lang="en-US" sz="1100" b="1" dirty="0" smtClean="0">
                <a:solidFill>
                  <a:schemeClr val="bg1"/>
                </a:solidFill>
              </a:rPr>
              <a:t>Labs</a:t>
            </a:r>
          </a:p>
          <a:p>
            <a:r>
              <a:rPr lang="en-US" sz="1100" b="1" dirty="0" smtClean="0">
                <a:solidFill>
                  <a:schemeClr val="bg1"/>
                </a:solidFill>
              </a:rPr>
              <a:t>5GPPP Architecture WG Chair</a:t>
            </a:r>
          </a:p>
        </p:txBody>
      </p:sp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Panelists</a:t>
            </a:r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5202019" y="2192876"/>
            <a:ext cx="3829844" cy="11161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287205" y="2192876"/>
            <a:ext cx="3829844" cy="111612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93510" y="2343825"/>
            <a:ext cx="28750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Prof. </a:t>
            </a:r>
            <a:r>
              <a:rPr lang="en-US" sz="1100" b="1" dirty="0" smtClean="0">
                <a:solidFill>
                  <a:schemeClr val="bg1"/>
                </a:solidFill>
              </a:rPr>
              <a:t>Akihiro </a:t>
            </a:r>
            <a:r>
              <a:rPr lang="en-US" sz="1100" b="1" dirty="0">
                <a:solidFill>
                  <a:schemeClr val="bg1"/>
                </a:solidFill>
              </a:rPr>
              <a:t>NAKAO </a:t>
            </a:r>
            <a:endParaRPr lang="en-US" sz="1100" b="1" dirty="0" smtClean="0">
              <a:solidFill>
                <a:schemeClr val="bg1"/>
              </a:solidFill>
            </a:endParaRPr>
          </a:p>
          <a:p>
            <a:r>
              <a:rPr lang="en-US" sz="1100" b="1" dirty="0" smtClean="0">
                <a:solidFill>
                  <a:schemeClr val="bg1"/>
                </a:solidFill>
              </a:rPr>
              <a:t>Professor, University of Tokyo</a:t>
            </a:r>
          </a:p>
          <a:p>
            <a:r>
              <a:rPr lang="en-US" sz="1100" b="1" dirty="0" smtClean="0">
                <a:solidFill>
                  <a:schemeClr val="bg1"/>
                </a:solidFill>
              </a:rPr>
              <a:t>Chairman Network Architecture Committee </a:t>
            </a:r>
            <a:r>
              <a:rPr lang="en-US" sz="1100" b="1" dirty="0">
                <a:solidFill>
                  <a:schemeClr val="bg1"/>
                </a:solidFill>
              </a:rPr>
              <a:t>of </a:t>
            </a:r>
            <a:r>
              <a:rPr lang="en-US" sz="1100" b="1" dirty="0" smtClean="0">
                <a:solidFill>
                  <a:schemeClr val="bg1"/>
                </a:solidFill>
              </a:rPr>
              <a:t>5GMF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63666" y="2205809"/>
            <a:ext cx="28585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Alexandros Kaloxylos </a:t>
            </a:r>
          </a:p>
          <a:p>
            <a:r>
              <a:rPr lang="en-US" sz="1100" b="1" dirty="0" smtClean="0">
                <a:solidFill>
                  <a:schemeClr val="bg1"/>
                </a:solidFill>
              </a:rPr>
              <a:t>Principal Researcher, Huawei’s </a:t>
            </a:r>
            <a:r>
              <a:rPr lang="en-US" sz="1100" b="1" dirty="0">
                <a:solidFill>
                  <a:schemeClr val="bg1"/>
                </a:solidFill>
              </a:rPr>
              <a:t>European Research </a:t>
            </a:r>
            <a:r>
              <a:rPr lang="en-US" sz="1100" b="1" dirty="0" smtClean="0">
                <a:solidFill>
                  <a:schemeClr val="bg1"/>
                </a:solidFill>
              </a:rPr>
              <a:t>Center</a:t>
            </a:r>
          </a:p>
          <a:p>
            <a:r>
              <a:rPr lang="en-US" sz="1100" b="1" dirty="0">
                <a:solidFill>
                  <a:schemeClr val="bg1"/>
                </a:solidFill>
              </a:rPr>
              <a:t>5GPPP Architecture WG </a:t>
            </a:r>
            <a:r>
              <a:rPr lang="en-US" sz="1100" b="1" dirty="0" smtClean="0">
                <a:solidFill>
                  <a:schemeClr val="bg1"/>
                </a:solidFill>
              </a:rPr>
              <a:t>Chair</a:t>
            </a:r>
          </a:p>
          <a:p>
            <a:r>
              <a:rPr lang="en-US" sz="1100" b="1" dirty="0" smtClean="0">
                <a:solidFill>
                  <a:schemeClr val="bg1"/>
                </a:solidFill>
              </a:rPr>
              <a:t>Assistant Professor, University </a:t>
            </a:r>
            <a:r>
              <a:rPr lang="en-US" sz="1100" b="1" dirty="0">
                <a:solidFill>
                  <a:schemeClr val="bg1"/>
                </a:solidFill>
              </a:rPr>
              <a:t>of Peloponnese in </a:t>
            </a:r>
            <a:r>
              <a:rPr lang="en-US" sz="1100" b="1" dirty="0" smtClean="0">
                <a:solidFill>
                  <a:schemeClr val="bg1"/>
                </a:solidFill>
              </a:rPr>
              <a:t>Greece</a:t>
            </a:r>
          </a:p>
        </p:txBody>
      </p:sp>
      <p:pic>
        <p:nvPicPr>
          <p:cNvPr id="22" name="Picture 2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830" y="1059293"/>
            <a:ext cx="866775" cy="995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504" y="1076563"/>
            <a:ext cx="857250" cy="857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Picture 26" descr="Alexandros Kaloxylos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3133" y="2229374"/>
            <a:ext cx="844550" cy="1009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27" descr="cid:C9AED84D-A232-4621-887A-82E8244353DB@nakao-lab.org"/>
          <p:cNvPicPr/>
          <p:nvPr/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826" y="2312275"/>
            <a:ext cx="838200" cy="83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1448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discussion today in the panel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E2E Network Slicing…</a:t>
            </a:r>
          </a:p>
          <a:p>
            <a:r>
              <a:rPr lang="en-US" dirty="0" smtClean="0"/>
              <a:t>5G is based on Virtual Network Functions…</a:t>
            </a:r>
          </a:p>
          <a:p>
            <a:r>
              <a:rPr lang="en-US" dirty="0" smtClean="0"/>
              <a:t>5G Core: EPC </a:t>
            </a:r>
            <a:r>
              <a:rPr lang="en-US" dirty="0" err="1" smtClean="0"/>
              <a:t>Evo</a:t>
            </a:r>
            <a:r>
              <a:rPr lang="en-US" dirty="0" smtClean="0"/>
              <a:t> or a new one…</a:t>
            </a:r>
          </a:p>
          <a:p>
            <a:r>
              <a:rPr lang="en-US" dirty="0" smtClean="0"/>
              <a:t>Standardization…</a:t>
            </a:r>
          </a:p>
          <a:p>
            <a:r>
              <a:rPr lang="en-US" dirty="0" smtClean="0"/>
              <a:t>5G is today… (implementation aspects)</a:t>
            </a:r>
          </a:p>
          <a:p>
            <a:r>
              <a:rPr lang="de-DE" dirty="0" smtClean="0"/>
              <a:t>…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0284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E2E Network Slicing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E2E Network slicing </a:t>
            </a:r>
            <a:r>
              <a:rPr lang="en-GB" sz="2400" dirty="0" smtClean="0"/>
              <a:t>is a key </a:t>
            </a:r>
            <a:r>
              <a:rPr lang="en-GB" sz="2400" dirty="0"/>
              <a:t>architecture design principle for 5G networks</a:t>
            </a:r>
            <a:endParaRPr lang="en-US" sz="2400" dirty="0"/>
          </a:p>
          <a:p>
            <a:pPr lvl="1"/>
            <a:r>
              <a:rPr lang="en-GB" dirty="0"/>
              <a:t>how can network slicing help to support verticals?</a:t>
            </a:r>
            <a:endParaRPr lang="en-US" dirty="0"/>
          </a:p>
          <a:p>
            <a:pPr lvl="1"/>
            <a:r>
              <a:rPr lang="en-GB" dirty="0"/>
              <a:t>do we need a slice per vertical?</a:t>
            </a:r>
            <a:endParaRPr lang="en-US" dirty="0"/>
          </a:p>
          <a:p>
            <a:pPr lvl="1"/>
            <a:r>
              <a:rPr lang="en-GB" dirty="0"/>
              <a:t>do we need a network per vertical</a:t>
            </a:r>
            <a:r>
              <a:rPr lang="en-GB" dirty="0" smtClean="0"/>
              <a:t>?</a:t>
            </a:r>
          </a:p>
          <a:p>
            <a:pPr lvl="1"/>
            <a:r>
              <a:rPr lang="en-GB" dirty="0" smtClean="0"/>
              <a:t>…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9108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is based on Virtual Network Functions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Flexible network functions placement is another architecture design principle</a:t>
            </a:r>
          </a:p>
          <a:p>
            <a:pPr lvl="1"/>
            <a:r>
              <a:rPr lang="en-US" dirty="0" smtClean="0"/>
              <a:t>Which functions can be virtualized and which not?</a:t>
            </a:r>
          </a:p>
          <a:p>
            <a:pPr lvl="1"/>
            <a:r>
              <a:rPr lang="en-US" dirty="0" smtClean="0"/>
              <a:t>What network functions go the edge/close to radio?</a:t>
            </a:r>
          </a:p>
          <a:p>
            <a:pPr lvl="1"/>
            <a:r>
              <a:rPr lang="de-DE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3210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Core: EPC </a:t>
            </a:r>
            <a:r>
              <a:rPr lang="en-US" dirty="0" err="1" smtClean="0"/>
              <a:t>Evo</a:t>
            </a:r>
            <a:r>
              <a:rPr lang="en-US" dirty="0" smtClean="0"/>
              <a:t> or a new one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318437" y="2949007"/>
            <a:ext cx="7693215" cy="1676155"/>
          </a:xfrm>
        </p:spPr>
        <p:txBody>
          <a:bodyPr/>
          <a:lstStyle/>
          <a:p>
            <a:r>
              <a:rPr lang="en-US" dirty="0" smtClean="0"/>
              <a:t>There is a debate whether EPC evolution is enough or do we need new 5G core</a:t>
            </a:r>
          </a:p>
          <a:p>
            <a:pPr lvl="1"/>
            <a:r>
              <a:rPr lang="en-US" dirty="0" smtClean="0"/>
              <a:t>what are the requirements that requires a new 5G core?</a:t>
            </a:r>
          </a:p>
          <a:p>
            <a:pPr lvl="1"/>
            <a:r>
              <a:rPr lang="en-US" dirty="0" smtClean="0"/>
              <a:t>how can the new core and EPC coexist?</a:t>
            </a:r>
          </a:p>
          <a:p>
            <a:pPr lvl="1"/>
            <a:r>
              <a:rPr lang="de-DE" dirty="0" smtClean="0"/>
              <a:t>…</a:t>
            </a:r>
            <a:endParaRPr lang="en-US" dirty="0"/>
          </a:p>
        </p:txBody>
      </p:sp>
      <p:pic>
        <p:nvPicPr>
          <p:cNvPr id="10" name="Picture 1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1" t="56726" r="11997" b="14968"/>
          <a:stretch/>
        </p:blipFill>
        <p:spPr bwMode="auto">
          <a:xfrm>
            <a:off x="3737306" y="848661"/>
            <a:ext cx="2855476" cy="19582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48251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Standardization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 smtClean="0"/>
              <a:t>Work </a:t>
            </a:r>
            <a:r>
              <a:rPr lang="en-GB" sz="2400" dirty="0"/>
              <a:t>in 3GPP and other standardization bodies has started and we want to standardized a 5G architecture able to support known and unknown  5G use cases </a:t>
            </a:r>
            <a:endParaRPr lang="en-US" sz="2400" dirty="0"/>
          </a:p>
          <a:p>
            <a:pPr lvl="1"/>
            <a:r>
              <a:rPr lang="en-GB" dirty="0"/>
              <a:t>what are the relevant bodies where architecture is standardized?</a:t>
            </a:r>
            <a:endParaRPr lang="en-US" dirty="0"/>
          </a:p>
          <a:p>
            <a:pPr lvl="1"/>
            <a:r>
              <a:rPr lang="en-GB" dirty="0"/>
              <a:t>how can we make the architecture forward compatible with future use cases (not known today</a:t>
            </a:r>
            <a:r>
              <a:rPr lang="en-GB" dirty="0" smtClean="0"/>
              <a:t>)?</a:t>
            </a:r>
          </a:p>
          <a:p>
            <a:pPr lvl="1"/>
            <a:r>
              <a:rPr lang="en-GB" dirty="0" smtClean="0"/>
              <a:t>…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3744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is today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 smtClean="0"/>
              <a:t>5G is not </a:t>
            </a:r>
            <a:r>
              <a:rPr lang="en-GB" sz="2400" dirty="0"/>
              <a:t>tomorrow but already today as implementations are already ongoing</a:t>
            </a:r>
            <a:endParaRPr lang="en-US" sz="2400" dirty="0"/>
          </a:p>
          <a:p>
            <a:pPr lvl="1"/>
            <a:r>
              <a:rPr lang="en-GB" dirty="0"/>
              <a:t>when </a:t>
            </a:r>
            <a:r>
              <a:rPr lang="en-GB" dirty="0" smtClean="0"/>
              <a:t>do </a:t>
            </a:r>
            <a:r>
              <a:rPr lang="en-GB" dirty="0"/>
              <a:t>we see 5G deployed in the various regions?</a:t>
            </a:r>
            <a:endParaRPr lang="en-US" dirty="0"/>
          </a:p>
          <a:p>
            <a:pPr lvl="1"/>
            <a:r>
              <a:rPr lang="en-GB" dirty="0"/>
              <a:t>what are the implementation challenges from architecture perspective</a:t>
            </a:r>
            <a:r>
              <a:rPr lang="en-GB" dirty="0" smtClean="0"/>
              <a:t>?</a:t>
            </a:r>
          </a:p>
          <a:p>
            <a:pPr lvl="1"/>
            <a:r>
              <a:rPr lang="en-GB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395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Headline Light" panose="020B03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NOKIA_BELL_LABS_V7.1" id="{480F97A5-5E75-486B-838B-A7F6D1134921}" vid="{1856267C-AF30-4087-9534-0FAA19DE7756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 Nokia Whit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7.1" id="{480F97A5-5E75-486B-838B-A7F6D1134921}" vid="{27AD6685-AF93-4474-95E8-13708497097C}"/>
    </a:ext>
  </a:extLst>
</a:theme>
</file>

<file path=ppt/theme/theme3.xml><?xml version="1.0" encoding="utf-8"?>
<a:theme xmlns:a="http://schemas.openxmlformats.org/drawingml/2006/main" name="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7.1" id="{480F97A5-5E75-486B-838B-A7F6D1134921}" vid="{020CC0D6-89A1-4D13-9F90-25290B2AB35D}"/>
    </a:ext>
  </a:extLst>
</a:theme>
</file>

<file path=ppt/theme/theme4.xml><?xml version="1.0" encoding="utf-8"?>
<a:theme xmlns:a="http://schemas.openxmlformats.org/drawingml/2006/main" name="4 Nokia Blue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7.1" id="{480F97A5-5E75-486B-838B-A7F6D1134921}" vid="{13878FEF-77A5-4B9D-BD22-133D8AE367B6}"/>
    </a:ext>
  </a:extLst>
</a:theme>
</file>

<file path=ppt/theme/theme5.xml><?xml version="1.0" encoding="utf-8"?>
<a:theme xmlns:a="http://schemas.openxmlformats.org/drawingml/2006/main" name="5 Nokia White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7.1" id="{480F97A5-5E75-486B-838B-A7F6D1134921}" vid="{C7DCECA6-6982-4B7D-841B-914715DD327E}"/>
    </a:ext>
  </a:extLst>
</a:theme>
</file>

<file path=ppt/theme/theme6.xml><?xml version="1.0" encoding="utf-8"?>
<a:theme xmlns:a="http://schemas.openxmlformats.org/drawingml/2006/main" name="6 Nokia Divider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_Pure_PPT_NOKIA_BELL_LABS_V7.1" id="{480F97A5-5E75-486B-838B-A7F6D1134921}" vid="{4C5A0A31-372C-4C61-9568-76C2D7B37148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��< ? x m l   v e r s i o n = " 1 . 0 "   e n c o d i n g = " u t f - 1 6 " ? > < A r r a y O f O b j e c t L i n k   x m l n s : x s i = " h t t p : / / w w w . w 3 . o r g / 2 0 0 1 / X M L S c h e m a - i n s t a n c e "   x m l n s : x s d = " h t t p : / / w w w . w 3 . o r g / 2 0 0 1 / X M L S c h e m a " / > 
</file>

<file path=customXml/itemProps1.xml><?xml version="1.0" encoding="utf-8"?>
<ds:datastoreItem xmlns:ds="http://schemas.openxmlformats.org/officeDocument/2006/customXml" ds:itemID="{FA867ADF-0854-4EEA-9888-D8B44F01242E}">
  <ds:schemaRefs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Nokia_Pure_PPT_NOKIA_BELL_LABS_V2.1</Template>
  <TotalTime>0</TotalTime>
  <Words>383</Words>
  <Application>Microsoft Office PowerPoint</Application>
  <PresentationFormat>On-screen Show (16:9)</PresentationFormat>
  <Paragraphs>67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ヒラギノ角ゴ Pro W3</vt:lpstr>
      <vt:lpstr>Nokia White Master with headline</vt:lpstr>
      <vt:lpstr>2 Nokia White Master plain</vt:lpstr>
      <vt:lpstr>3 Nokia Blue Master plain</vt:lpstr>
      <vt:lpstr>4 Nokia Blue Master end slide</vt:lpstr>
      <vt:lpstr>5 Nokia White Master end slide</vt:lpstr>
      <vt:lpstr>6 Nokia Divider Master plain</vt:lpstr>
      <vt:lpstr>Thème Office</vt:lpstr>
      <vt:lpstr>1_Conception personnalisée</vt:lpstr>
      <vt:lpstr>PowerPoint Presentation</vt:lpstr>
      <vt:lpstr>From the 5G Architecture White Paper… Launched by the 5GPPP Architecture Working Group at 1st Global 5G Summit on May 31st-June 1st in Beijing  </vt:lpstr>
      <vt:lpstr>Panelists</vt:lpstr>
      <vt:lpstr>For discussion today in the panel</vt:lpstr>
      <vt:lpstr>E2E Network Slicing</vt:lpstr>
      <vt:lpstr>5G is based on Virtual Network Functions</vt:lpstr>
      <vt:lpstr>5G Core: EPC Evo or a new one</vt:lpstr>
      <vt:lpstr>Standardization</vt:lpstr>
      <vt:lpstr>5G is today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2016-04-21T08:43:53Z</dcterms:created>
  <dcterms:modified xsi:type="dcterms:W3CDTF">2016-06-29T10:21:41Z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bjectLinks">
    <vt:lpwstr>{FA867ADF-0854-4EEA-9888-D8B44F01242E}</vt:lpwstr>
  </property>
</Properties>
</file>